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T Serif"/>
      <p:regular r:id="rId16"/>
    </p:embeddedFont>
    <p:embeddedFont>
      <p:font typeface="PT Serif"/>
      <p:regular r:id="rId17"/>
    </p:embeddedFont>
    <p:embeddedFont>
      <p:font typeface="PT Serif"/>
      <p:regular r:id="rId18"/>
    </p:embeddedFont>
    <p:embeddedFont>
      <p:font typeface="PT Serif"/>
      <p:regular r:id="rId19"/>
    </p:embeddedFont>
    <p:embeddedFont>
      <p:font typeface="DM Sans"/>
      <p:regular r:id="rId20"/>
    </p:embeddedFont>
    <p:embeddedFont>
      <p:font typeface="DM Sans"/>
      <p:regular r:id="rId21"/>
    </p:embeddedFont>
    <p:embeddedFont>
      <p:font typeface="DM Sans"/>
      <p:regular r:id="rId22"/>
    </p:embeddedFont>
    <p:embeddedFont>
      <p:font typeface="DM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601283"/>
            <a:ext cx="7556421" cy="1027033"/>
          </a:xfrm>
          <a:prstGeom prst="rect">
            <a:avLst/>
          </a:prstGeom>
          <a:noFill/>
          <a:ln/>
        </p:spPr>
        <p:txBody>
          <a:bodyPr wrap="none" lIns="0" tIns="0" rIns="0" bIns="0" rtlCol="0" anchor="t"/>
          <a:lstStyle/>
          <a:p>
            <a:pPr algn="l" indent="0" marL="0">
              <a:lnSpc>
                <a:spcPts val="8050"/>
              </a:lnSpc>
              <a:buNone/>
            </a:pPr>
            <a:r>
              <a:rPr lang="en-US" sz="6450" dirty="0">
                <a:solidFill>
                  <a:srgbClr val="020202"/>
                </a:solidFill>
                <a:latin typeface="PT Serif" pitchFamily="34" charset="0"/>
                <a:ea typeface="PT Serif" pitchFamily="34" charset="-122"/>
                <a:cs typeface="PT Serif" pitchFamily="34" charset="-120"/>
              </a:rPr>
              <a:t>Real Estate Project</a:t>
            </a:r>
            <a:endParaRPr lang="en-US" sz="6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7463"/>
            <a:ext cx="5954197"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Project Overview</a:t>
            </a:r>
            <a:endParaRPr lang="en-US" sz="4650" dirty="0"/>
          </a:p>
        </p:txBody>
      </p:sp>
      <p:sp>
        <p:nvSpPr>
          <p:cNvPr id="3" name="Text 1"/>
          <p:cNvSpPr/>
          <p:nvPr/>
        </p:nvSpPr>
        <p:spPr>
          <a:xfrm>
            <a:off x="793790" y="1855351"/>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This project collects real-time data from the Azerbaijani real estate market, stores it in a structured format, builds a Data Warehouse (DWH) for analytical processing, generates price predictions using machine learning, and provides interactive dashboards.</a:t>
            </a:r>
            <a:endParaRPr lang="en-US" sz="1750" dirty="0"/>
          </a:p>
        </p:txBody>
      </p:sp>
      <p:pic>
        <p:nvPicPr>
          <p:cNvPr id="4" name="Image 0" descr="preencoded.png">    </p:cNvPr>
          <p:cNvPicPr>
            <a:picLocks noChangeAspect="1"/>
          </p:cNvPicPr>
          <p:nvPr/>
        </p:nvPicPr>
        <p:blipFill>
          <a:blip r:embed="rId1"/>
          <a:stretch>
            <a:fillRect/>
          </a:stretch>
        </p:blipFill>
        <p:spPr>
          <a:xfrm>
            <a:off x="793790" y="3199209"/>
            <a:ext cx="566976" cy="566976"/>
          </a:xfrm>
          <a:prstGeom prst="rect">
            <a:avLst/>
          </a:prstGeom>
        </p:spPr>
      </p:pic>
      <p:sp>
        <p:nvSpPr>
          <p:cNvPr id="5" name="Text 2"/>
          <p:cNvSpPr/>
          <p:nvPr/>
        </p:nvSpPr>
        <p:spPr>
          <a:xfrm>
            <a:off x="793790" y="404967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Data Collection</a:t>
            </a:r>
            <a:endParaRPr lang="en-US" sz="2300" dirty="0"/>
          </a:p>
        </p:txBody>
      </p:sp>
      <p:sp>
        <p:nvSpPr>
          <p:cNvPr id="6" name="Text 3"/>
          <p:cNvSpPr/>
          <p:nvPr/>
        </p:nvSpPr>
        <p:spPr>
          <a:xfrm>
            <a:off x="793790" y="4557832"/>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Automated gathering of real-time real estate data.</a:t>
            </a:r>
            <a:endParaRPr lang="en-US" sz="1750" dirty="0"/>
          </a:p>
        </p:txBody>
      </p:sp>
      <p:pic>
        <p:nvPicPr>
          <p:cNvPr id="7" name="Image 1" descr="preencoded.png">    </p:cNvPr>
          <p:cNvPicPr>
            <a:picLocks noChangeAspect="1"/>
          </p:cNvPicPr>
          <p:nvPr/>
        </p:nvPicPr>
        <p:blipFill>
          <a:blip r:embed="rId2"/>
          <a:stretch>
            <a:fillRect/>
          </a:stretch>
        </p:blipFill>
        <p:spPr>
          <a:xfrm>
            <a:off x="7456884" y="3199209"/>
            <a:ext cx="566976" cy="566976"/>
          </a:xfrm>
          <a:prstGeom prst="rect">
            <a:avLst/>
          </a:prstGeom>
        </p:spPr>
      </p:pic>
      <p:sp>
        <p:nvSpPr>
          <p:cNvPr id="8" name="Text 4"/>
          <p:cNvSpPr/>
          <p:nvPr/>
        </p:nvSpPr>
        <p:spPr>
          <a:xfrm>
            <a:off x="7456884" y="404967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Data Warehousing</a:t>
            </a:r>
            <a:endParaRPr lang="en-US" sz="2300" dirty="0"/>
          </a:p>
        </p:txBody>
      </p:sp>
      <p:sp>
        <p:nvSpPr>
          <p:cNvPr id="9" name="Text 5"/>
          <p:cNvSpPr/>
          <p:nvPr/>
        </p:nvSpPr>
        <p:spPr>
          <a:xfrm>
            <a:off x="7456884" y="4557832"/>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Structured storage and management for analytical processing.</a:t>
            </a:r>
            <a:endParaRPr lang="en-US" sz="1750" dirty="0"/>
          </a:p>
        </p:txBody>
      </p:sp>
      <p:pic>
        <p:nvPicPr>
          <p:cNvPr id="10" name="Image 2" descr="preencoded.png">    </p:cNvPr>
          <p:cNvPicPr>
            <a:picLocks noChangeAspect="1"/>
          </p:cNvPicPr>
          <p:nvPr/>
        </p:nvPicPr>
        <p:blipFill>
          <a:blip r:embed="rId3"/>
          <a:stretch>
            <a:fillRect/>
          </a:stretch>
        </p:blipFill>
        <p:spPr>
          <a:xfrm>
            <a:off x="793790" y="5850612"/>
            <a:ext cx="566976" cy="566976"/>
          </a:xfrm>
          <a:prstGeom prst="rect">
            <a:avLst/>
          </a:prstGeom>
        </p:spPr>
      </p:pic>
      <p:sp>
        <p:nvSpPr>
          <p:cNvPr id="11" name="Text 6"/>
          <p:cNvSpPr/>
          <p:nvPr/>
        </p:nvSpPr>
        <p:spPr>
          <a:xfrm>
            <a:off x="793790" y="670107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ML Predictions</a:t>
            </a:r>
            <a:endParaRPr lang="en-US" sz="2300" dirty="0"/>
          </a:p>
        </p:txBody>
      </p:sp>
      <p:sp>
        <p:nvSpPr>
          <p:cNvPr id="12" name="Text 7"/>
          <p:cNvSpPr/>
          <p:nvPr/>
        </p:nvSpPr>
        <p:spPr>
          <a:xfrm>
            <a:off x="793790" y="7209234"/>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Machine learning models for accurate price forecasting.</a:t>
            </a:r>
            <a:endParaRPr lang="en-US" sz="1750" dirty="0"/>
          </a:p>
        </p:txBody>
      </p:sp>
      <p:pic>
        <p:nvPicPr>
          <p:cNvPr id="13" name="Image 3" descr="preencoded.png">    </p:cNvPr>
          <p:cNvPicPr>
            <a:picLocks noChangeAspect="1"/>
          </p:cNvPicPr>
          <p:nvPr/>
        </p:nvPicPr>
        <p:blipFill>
          <a:blip r:embed="rId4"/>
          <a:stretch>
            <a:fillRect/>
          </a:stretch>
        </p:blipFill>
        <p:spPr>
          <a:xfrm>
            <a:off x="7456884" y="5850612"/>
            <a:ext cx="566976" cy="566976"/>
          </a:xfrm>
          <a:prstGeom prst="rect">
            <a:avLst/>
          </a:prstGeom>
        </p:spPr>
      </p:pic>
      <p:sp>
        <p:nvSpPr>
          <p:cNvPr id="14" name="Text 8"/>
          <p:cNvSpPr/>
          <p:nvPr/>
        </p:nvSpPr>
        <p:spPr>
          <a:xfrm>
            <a:off x="7456884" y="6701076"/>
            <a:ext cx="3061454"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Interactive Dashboards</a:t>
            </a:r>
            <a:endParaRPr lang="en-US" sz="2300" dirty="0"/>
          </a:p>
        </p:txBody>
      </p:sp>
      <p:sp>
        <p:nvSpPr>
          <p:cNvPr id="15" name="Text 9"/>
          <p:cNvSpPr/>
          <p:nvPr/>
        </p:nvSpPr>
        <p:spPr>
          <a:xfrm>
            <a:off x="7456884" y="7209234"/>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Visualizing insights for market trends and predictions.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338042" y="640318"/>
            <a:ext cx="5954197" cy="744260"/>
          </a:xfrm>
          <a:prstGeom prst="rect">
            <a:avLst/>
          </a:prstGeom>
          <a:noFill/>
          <a:ln/>
        </p:spPr>
        <p:txBody>
          <a:bodyPr wrap="none" lIns="0" tIns="0" rIns="0" bIns="0" rtlCol="0" anchor="t"/>
          <a:lstStyle/>
          <a:p>
            <a:pPr algn="ctr" indent="0" marL="0">
              <a:lnSpc>
                <a:spcPts val="5850"/>
              </a:lnSpc>
              <a:buNone/>
            </a:pPr>
            <a:r>
              <a:rPr lang="en-US" sz="4650" b="1" dirty="0">
                <a:solidFill>
                  <a:srgbClr val="383838"/>
                </a:solidFill>
                <a:latin typeface="PT Serif" pitchFamily="34" charset="0"/>
                <a:ea typeface="PT Serif" pitchFamily="34" charset="-122"/>
                <a:cs typeface="PT Serif" pitchFamily="34" charset="-120"/>
              </a:rPr>
              <a:t>Architecture</a:t>
            </a:r>
            <a:endParaRPr lang="en-US" sz="4650" dirty="0"/>
          </a:p>
        </p:txBody>
      </p:sp>
      <p:pic>
        <p:nvPicPr>
          <p:cNvPr id="3" name="Image 0" descr="preencoded.png">    </p:cNvPr>
          <p:cNvPicPr>
            <a:picLocks noChangeAspect="1"/>
          </p:cNvPicPr>
          <p:nvPr/>
        </p:nvPicPr>
        <p:blipFill>
          <a:blip r:embed="rId1"/>
          <a:stretch>
            <a:fillRect/>
          </a:stretch>
        </p:blipFill>
        <p:spPr>
          <a:xfrm>
            <a:off x="793790" y="1838206"/>
            <a:ext cx="13042821" cy="5133023"/>
          </a:xfrm>
          <a:prstGeom prst="rect">
            <a:avLst/>
          </a:prstGeom>
        </p:spPr>
      </p:pic>
      <p:sp>
        <p:nvSpPr>
          <p:cNvPr id="4" name="Text 1"/>
          <p:cNvSpPr/>
          <p:nvPr/>
        </p:nvSpPr>
        <p:spPr>
          <a:xfrm>
            <a:off x="793790" y="7226379"/>
            <a:ext cx="13042821" cy="362903"/>
          </a:xfrm>
          <a:prstGeom prst="rect">
            <a:avLst/>
          </a:prstGeom>
          <a:noFill/>
          <a:ln/>
        </p:spPr>
        <p:txBody>
          <a:bodyPr wrap="none" lIns="0" tIns="0" rIns="0" bIns="0" rtlCol="0" anchor="t"/>
          <a:lstStyle/>
          <a:p>
            <a:pPr algn="ctr"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1868" y="521256"/>
            <a:ext cx="4964192" cy="620435"/>
          </a:xfrm>
          <a:prstGeom prst="rect">
            <a:avLst/>
          </a:prstGeom>
          <a:noFill/>
          <a:ln/>
        </p:spPr>
        <p:txBody>
          <a:bodyPr wrap="none" lIns="0" tIns="0" rIns="0" bIns="0" rtlCol="0" anchor="t"/>
          <a:lstStyle/>
          <a:p>
            <a:pPr algn="l" indent="0" marL="0">
              <a:lnSpc>
                <a:spcPts val="4850"/>
              </a:lnSpc>
              <a:buNone/>
            </a:pPr>
            <a:r>
              <a:rPr lang="en-US" sz="3900" dirty="0">
                <a:solidFill>
                  <a:srgbClr val="020202"/>
                </a:solidFill>
                <a:latin typeface="PT Serif" pitchFamily="34" charset="0"/>
                <a:ea typeface="PT Serif" pitchFamily="34" charset="-122"/>
                <a:cs typeface="PT Serif" pitchFamily="34" charset="-120"/>
              </a:rPr>
              <a:t>Data Pipeline Flow</a:t>
            </a:r>
            <a:endParaRPr lang="en-US" sz="3900" dirty="0"/>
          </a:p>
        </p:txBody>
      </p:sp>
      <p:sp>
        <p:nvSpPr>
          <p:cNvPr id="3" name="Text 1"/>
          <p:cNvSpPr/>
          <p:nvPr/>
        </p:nvSpPr>
        <p:spPr>
          <a:xfrm>
            <a:off x="661868" y="1519833"/>
            <a:ext cx="13306663"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Our robust data pipeline ensures a seamless flow from raw data acquisition to insightful analytics.</a:t>
            </a:r>
            <a:endParaRPr lang="en-US" sz="1450" dirty="0"/>
          </a:p>
        </p:txBody>
      </p:sp>
      <p:pic>
        <p:nvPicPr>
          <p:cNvPr id="4" name="Image 0" descr="preencoded.png">    </p:cNvPr>
          <p:cNvPicPr>
            <a:picLocks noChangeAspect="1"/>
          </p:cNvPicPr>
          <p:nvPr/>
        </p:nvPicPr>
        <p:blipFill>
          <a:blip r:embed="rId1"/>
          <a:stretch>
            <a:fillRect/>
          </a:stretch>
        </p:blipFill>
        <p:spPr>
          <a:xfrm>
            <a:off x="661868" y="2034897"/>
            <a:ext cx="945475" cy="1134666"/>
          </a:xfrm>
          <a:prstGeom prst="rect">
            <a:avLst/>
          </a:prstGeom>
        </p:spPr>
      </p:pic>
      <p:sp>
        <p:nvSpPr>
          <p:cNvPr id="5" name="Text 2"/>
          <p:cNvSpPr/>
          <p:nvPr/>
        </p:nvSpPr>
        <p:spPr>
          <a:xfrm>
            <a:off x="1796415" y="2223968"/>
            <a:ext cx="2524482" cy="310277"/>
          </a:xfrm>
          <a:prstGeom prst="rect">
            <a:avLst/>
          </a:prstGeom>
          <a:noFill/>
          <a:ln/>
        </p:spPr>
        <p:txBody>
          <a:bodyPr wrap="none" lIns="0" tIns="0" rIns="0" bIns="0" rtlCol="0" anchor="t"/>
          <a:lstStyle/>
          <a:p>
            <a:pPr algn="l" indent="0" marL="0">
              <a:lnSpc>
                <a:spcPts val="2400"/>
              </a:lnSpc>
              <a:buNone/>
            </a:pPr>
            <a:r>
              <a:rPr lang="en-US" sz="1950" dirty="0">
                <a:solidFill>
                  <a:srgbClr val="383838"/>
                </a:solidFill>
                <a:latin typeface="PT Serif" pitchFamily="34" charset="0"/>
                <a:ea typeface="PT Serif" pitchFamily="34" charset="-122"/>
                <a:cs typeface="PT Serif" pitchFamily="34" charset="-120"/>
              </a:rPr>
              <a:t>Web Scraping (Python)</a:t>
            </a:r>
            <a:endParaRPr lang="en-US" sz="1950" dirty="0"/>
          </a:p>
        </p:txBody>
      </p:sp>
      <p:sp>
        <p:nvSpPr>
          <p:cNvPr id="6" name="Text 3"/>
          <p:cNvSpPr/>
          <p:nvPr/>
        </p:nvSpPr>
        <p:spPr>
          <a:xfrm>
            <a:off x="1796415" y="2647712"/>
            <a:ext cx="12172117"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Automated extraction of real estate data from various web sources using Python scripts.</a:t>
            </a:r>
            <a:endParaRPr lang="en-US" sz="1450" dirty="0"/>
          </a:p>
        </p:txBody>
      </p:sp>
      <p:pic>
        <p:nvPicPr>
          <p:cNvPr id="7" name="Image 1" descr="preencoded.png">    </p:cNvPr>
          <p:cNvPicPr>
            <a:picLocks noChangeAspect="1"/>
          </p:cNvPicPr>
          <p:nvPr/>
        </p:nvPicPr>
        <p:blipFill>
          <a:blip r:embed="rId2"/>
          <a:stretch>
            <a:fillRect/>
          </a:stretch>
        </p:blipFill>
        <p:spPr>
          <a:xfrm>
            <a:off x="661868" y="3169563"/>
            <a:ext cx="945475" cy="1134666"/>
          </a:xfrm>
          <a:prstGeom prst="rect">
            <a:avLst/>
          </a:prstGeom>
        </p:spPr>
      </p:pic>
      <p:sp>
        <p:nvSpPr>
          <p:cNvPr id="8" name="Text 4"/>
          <p:cNvSpPr/>
          <p:nvPr/>
        </p:nvSpPr>
        <p:spPr>
          <a:xfrm>
            <a:off x="1796415" y="3358634"/>
            <a:ext cx="2482096" cy="310277"/>
          </a:xfrm>
          <a:prstGeom prst="rect">
            <a:avLst/>
          </a:prstGeom>
          <a:noFill/>
          <a:ln/>
        </p:spPr>
        <p:txBody>
          <a:bodyPr wrap="none" lIns="0" tIns="0" rIns="0" bIns="0" rtlCol="0" anchor="t"/>
          <a:lstStyle/>
          <a:p>
            <a:pPr algn="l" indent="0" marL="0">
              <a:lnSpc>
                <a:spcPts val="2400"/>
              </a:lnSpc>
              <a:buNone/>
            </a:pPr>
            <a:r>
              <a:rPr lang="en-US" sz="1950" dirty="0">
                <a:solidFill>
                  <a:srgbClr val="383838"/>
                </a:solidFill>
                <a:latin typeface="PT Serif" pitchFamily="34" charset="0"/>
                <a:ea typeface="PT Serif" pitchFamily="34" charset="-122"/>
                <a:cs typeface="PT Serif" pitchFamily="34" charset="-120"/>
              </a:rPr>
              <a:t>MS SQL OLTP</a:t>
            </a:r>
            <a:endParaRPr lang="en-US" sz="1950" dirty="0"/>
          </a:p>
        </p:txBody>
      </p:sp>
      <p:sp>
        <p:nvSpPr>
          <p:cNvPr id="9" name="Text 5"/>
          <p:cNvSpPr/>
          <p:nvPr/>
        </p:nvSpPr>
        <p:spPr>
          <a:xfrm>
            <a:off x="1796415" y="3782378"/>
            <a:ext cx="12172117"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Initial storage of raw and operational data in the transactional database.</a:t>
            </a:r>
            <a:endParaRPr lang="en-US" sz="1450" dirty="0"/>
          </a:p>
        </p:txBody>
      </p:sp>
      <p:pic>
        <p:nvPicPr>
          <p:cNvPr id="10" name="Image 2" descr="preencoded.png">    </p:cNvPr>
          <p:cNvPicPr>
            <a:picLocks noChangeAspect="1"/>
          </p:cNvPicPr>
          <p:nvPr/>
        </p:nvPicPr>
        <p:blipFill>
          <a:blip r:embed="rId3"/>
          <a:stretch>
            <a:fillRect/>
          </a:stretch>
        </p:blipFill>
        <p:spPr>
          <a:xfrm>
            <a:off x="661868" y="4304228"/>
            <a:ext cx="945475" cy="1134666"/>
          </a:xfrm>
          <a:prstGeom prst="rect">
            <a:avLst/>
          </a:prstGeom>
        </p:spPr>
      </p:pic>
      <p:sp>
        <p:nvSpPr>
          <p:cNvPr id="11" name="Text 6"/>
          <p:cNvSpPr/>
          <p:nvPr/>
        </p:nvSpPr>
        <p:spPr>
          <a:xfrm>
            <a:off x="1796415" y="4493300"/>
            <a:ext cx="2482096" cy="310277"/>
          </a:xfrm>
          <a:prstGeom prst="rect">
            <a:avLst/>
          </a:prstGeom>
          <a:noFill/>
          <a:ln/>
        </p:spPr>
        <p:txBody>
          <a:bodyPr wrap="none" lIns="0" tIns="0" rIns="0" bIns="0" rtlCol="0" anchor="t"/>
          <a:lstStyle/>
          <a:p>
            <a:pPr algn="l" indent="0" marL="0">
              <a:lnSpc>
                <a:spcPts val="2400"/>
              </a:lnSpc>
              <a:buNone/>
            </a:pPr>
            <a:r>
              <a:rPr lang="en-US" sz="1950" dirty="0">
                <a:solidFill>
                  <a:srgbClr val="383838"/>
                </a:solidFill>
                <a:latin typeface="PT Serif" pitchFamily="34" charset="0"/>
                <a:ea typeface="PT Serif" pitchFamily="34" charset="-122"/>
                <a:cs typeface="PT Serif" pitchFamily="34" charset="-120"/>
              </a:rPr>
              <a:t>DBT ETL + Airflow</a:t>
            </a:r>
            <a:endParaRPr lang="en-US" sz="1950" dirty="0"/>
          </a:p>
        </p:txBody>
      </p:sp>
      <p:sp>
        <p:nvSpPr>
          <p:cNvPr id="12" name="Text 7"/>
          <p:cNvSpPr/>
          <p:nvPr/>
        </p:nvSpPr>
        <p:spPr>
          <a:xfrm>
            <a:off x="1796415" y="4917043"/>
            <a:ext cx="12172117"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Data transformation and loading into the Data Warehouse using DBT.</a:t>
            </a:r>
            <a:endParaRPr lang="en-US" sz="1450" dirty="0"/>
          </a:p>
        </p:txBody>
      </p:sp>
      <p:pic>
        <p:nvPicPr>
          <p:cNvPr id="13" name="Image 3" descr="preencoded.png">    </p:cNvPr>
          <p:cNvPicPr>
            <a:picLocks noChangeAspect="1"/>
          </p:cNvPicPr>
          <p:nvPr/>
        </p:nvPicPr>
        <p:blipFill>
          <a:blip r:embed="rId4"/>
          <a:stretch>
            <a:fillRect/>
          </a:stretch>
        </p:blipFill>
        <p:spPr>
          <a:xfrm>
            <a:off x="661868" y="5438894"/>
            <a:ext cx="945475" cy="1134666"/>
          </a:xfrm>
          <a:prstGeom prst="rect">
            <a:avLst/>
          </a:prstGeom>
        </p:spPr>
      </p:pic>
      <p:sp>
        <p:nvSpPr>
          <p:cNvPr id="14" name="Text 8"/>
          <p:cNvSpPr/>
          <p:nvPr/>
        </p:nvSpPr>
        <p:spPr>
          <a:xfrm>
            <a:off x="1796415" y="5627965"/>
            <a:ext cx="2482096" cy="310277"/>
          </a:xfrm>
          <a:prstGeom prst="rect">
            <a:avLst/>
          </a:prstGeom>
          <a:noFill/>
          <a:ln/>
        </p:spPr>
        <p:txBody>
          <a:bodyPr wrap="none" lIns="0" tIns="0" rIns="0" bIns="0" rtlCol="0" anchor="t"/>
          <a:lstStyle/>
          <a:p>
            <a:pPr algn="l" indent="0" marL="0">
              <a:lnSpc>
                <a:spcPts val="2400"/>
              </a:lnSpc>
              <a:buNone/>
            </a:pPr>
            <a:r>
              <a:rPr lang="en-US" sz="1950" dirty="0">
                <a:solidFill>
                  <a:srgbClr val="383838"/>
                </a:solidFill>
                <a:latin typeface="PT Serif" pitchFamily="34" charset="0"/>
                <a:ea typeface="PT Serif" pitchFamily="34" charset="-122"/>
                <a:cs typeface="PT Serif" pitchFamily="34" charset="-120"/>
              </a:rPr>
              <a:t>Data Warehouse</a:t>
            </a:r>
            <a:endParaRPr lang="en-US" sz="1950" dirty="0"/>
          </a:p>
        </p:txBody>
      </p:sp>
      <p:sp>
        <p:nvSpPr>
          <p:cNvPr id="15" name="Text 9"/>
          <p:cNvSpPr/>
          <p:nvPr/>
        </p:nvSpPr>
        <p:spPr>
          <a:xfrm>
            <a:off x="1796415" y="6051709"/>
            <a:ext cx="12172117"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Structured layers (STG → CORE → DM) for optimized analytical queries.</a:t>
            </a:r>
            <a:endParaRPr lang="en-US" sz="1450" dirty="0"/>
          </a:p>
        </p:txBody>
      </p:sp>
      <p:pic>
        <p:nvPicPr>
          <p:cNvPr id="16" name="Image 4" descr="preencoded.png">    </p:cNvPr>
          <p:cNvPicPr>
            <a:picLocks noChangeAspect="1"/>
          </p:cNvPicPr>
          <p:nvPr/>
        </p:nvPicPr>
        <p:blipFill>
          <a:blip r:embed="rId5"/>
          <a:stretch>
            <a:fillRect/>
          </a:stretch>
        </p:blipFill>
        <p:spPr>
          <a:xfrm>
            <a:off x="661868" y="6573560"/>
            <a:ext cx="945475" cy="1134666"/>
          </a:xfrm>
          <a:prstGeom prst="rect">
            <a:avLst/>
          </a:prstGeom>
        </p:spPr>
      </p:pic>
      <p:sp>
        <p:nvSpPr>
          <p:cNvPr id="17" name="Text 10"/>
          <p:cNvSpPr/>
          <p:nvPr/>
        </p:nvSpPr>
        <p:spPr>
          <a:xfrm>
            <a:off x="1796415" y="6762631"/>
            <a:ext cx="2482096" cy="310277"/>
          </a:xfrm>
          <a:prstGeom prst="rect">
            <a:avLst/>
          </a:prstGeom>
          <a:noFill/>
          <a:ln/>
        </p:spPr>
        <p:txBody>
          <a:bodyPr wrap="none" lIns="0" tIns="0" rIns="0" bIns="0" rtlCol="0" anchor="t"/>
          <a:lstStyle/>
          <a:p>
            <a:pPr algn="l" indent="0" marL="0">
              <a:lnSpc>
                <a:spcPts val="2400"/>
              </a:lnSpc>
              <a:buNone/>
            </a:pPr>
            <a:r>
              <a:rPr lang="en-US" sz="1950" dirty="0">
                <a:solidFill>
                  <a:srgbClr val="383838"/>
                </a:solidFill>
                <a:latin typeface="PT Serif" pitchFamily="34" charset="0"/>
                <a:ea typeface="PT Serif" pitchFamily="34" charset="-122"/>
                <a:cs typeface="PT Serif" pitchFamily="34" charset="-120"/>
              </a:rPr>
              <a:t>ML Model &amp; Power BI</a:t>
            </a:r>
            <a:endParaRPr lang="en-US" sz="1950" dirty="0"/>
          </a:p>
        </p:txBody>
      </p:sp>
      <p:sp>
        <p:nvSpPr>
          <p:cNvPr id="18" name="Text 11"/>
          <p:cNvSpPr/>
          <p:nvPr/>
        </p:nvSpPr>
        <p:spPr>
          <a:xfrm>
            <a:off x="1796415" y="7186374"/>
            <a:ext cx="12172117" cy="302419"/>
          </a:xfrm>
          <a:prstGeom prst="rect">
            <a:avLst/>
          </a:prstGeom>
          <a:noFill/>
          <a:ln/>
        </p:spPr>
        <p:txBody>
          <a:bodyPr wrap="non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Utilizing processed data for machine learning predictions and interactive dashboards.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7482"/>
            <a:ext cx="5954197"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Project Objectives</a:t>
            </a:r>
            <a:endParaRPr lang="en-US" sz="4650" dirty="0"/>
          </a:p>
        </p:txBody>
      </p:sp>
      <p:sp>
        <p:nvSpPr>
          <p:cNvPr id="3" name="Shape 1"/>
          <p:cNvSpPr/>
          <p:nvPr/>
        </p:nvSpPr>
        <p:spPr>
          <a:xfrm>
            <a:off x="793790" y="2005370"/>
            <a:ext cx="510302" cy="510302"/>
          </a:xfrm>
          <a:prstGeom prst="roundRect">
            <a:avLst>
              <a:gd name="adj" fmla="val 6667"/>
            </a:avLst>
          </a:prstGeom>
          <a:solidFill>
            <a:srgbClr val="F2EEEE"/>
          </a:solidFill>
          <a:ln/>
        </p:spPr>
      </p:sp>
      <p:sp>
        <p:nvSpPr>
          <p:cNvPr id="4" name="Text 2"/>
          <p:cNvSpPr/>
          <p:nvPr/>
        </p:nvSpPr>
        <p:spPr>
          <a:xfrm>
            <a:off x="870347" y="2037278"/>
            <a:ext cx="357188" cy="446484"/>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1</a:t>
            </a:r>
            <a:endParaRPr lang="en-US" sz="2800" dirty="0"/>
          </a:p>
        </p:txBody>
      </p:sp>
      <p:sp>
        <p:nvSpPr>
          <p:cNvPr id="5" name="Text 3"/>
          <p:cNvSpPr/>
          <p:nvPr/>
        </p:nvSpPr>
        <p:spPr>
          <a:xfrm>
            <a:off x="1530906" y="2047875"/>
            <a:ext cx="4327327" cy="446603"/>
          </a:xfrm>
          <a:prstGeom prst="rect">
            <a:avLst/>
          </a:prstGeom>
          <a:noFill/>
          <a:ln/>
        </p:spPr>
        <p:txBody>
          <a:bodyPr wrap="none" lIns="0" tIns="0" rIns="0" bIns="0" rtlCol="0" anchor="t"/>
          <a:lstStyle/>
          <a:p>
            <a:pPr algn="l" indent="0" marL="0">
              <a:lnSpc>
                <a:spcPts val="3500"/>
              </a:lnSpc>
              <a:buNone/>
            </a:pPr>
            <a:r>
              <a:rPr lang="en-US" sz="2800" dirty="0">
                <a:solidFill>
                  <a:srgbClr val="383838"/>
                </a:solidFill>
                <a:latin typeface="PT Serif" pitchFamily="34" charset="0"/>
                <a:ea typeface="PT Serif" pitchFamily="34" charset="-122"/>
                <a:cs typeface="PT Serif" pitchFamily="34" charset="-120"/>
              </a:rPr>
              <a:t>Automated Data Collection</a:t>
            </a:r>
            <a:endParaRPr lang="en-US" sz="2800" dirty="0"/>
          </a:p>
        </p:txBody>
      </p:sp>
      <p:sp>
        <p:nvSpPr>
          <p:cNvPr id="6" name="Text 4"/>
          <p:cNvSpPr/>
          <p:nvPr/>
        </p:nvSpPr>
        <p:spPr>
          <a:xfrm>
            <a:off x="1530906" y="2630567"/>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Implementing robust web scraping from diverse online sources to capture real-time real estate listings and market data, ensuring comprehensive coverage and freshness of information.</a:t>
            </a:r>
            <a:endParaRPr lang="en-US" sz="1750" dirty="0"/>
          </a:p>
        </p:txBody>
      </p:sp>
      <p:sp>
        <p:nvSpPr>
          <p:cNvPr id="7" name="Shape 5"/>
          <p:cNvSpPr/>
          <p:nvPr/>
        </p:nvSpPr>
        <p:spPr>
          <a:xfrm>
            <a:off x="7456884" y="2005370"/>
            <a:ext cx="510302" cy="510302"/>
          </a:xfrm>
          <a:prstGeom prst="roundRect">
            <a:avLst>
              <a:gd name="adj" fmla="val 6667"/>
            </a:avLst>
          </a:prstGeom>
          <a:solidFill>
            <a:srgbClr val="F2EEEE"/>
          </a:solidFill>
          <a:ln/>
        </p:spPr>
      </p:sp>
      <p:sp>
        <p:nvSpPr>
          <p:cNvPr id="8" name="Text 6"/>
          <p:cNvSpPr/>
          <p:nvPr/>
        </p:nvSpPr>
        <p:spPr>
          <a:xfrm>
            <a:off x="7533442" y="2037278"/>
            <a:ext cx="357188" cy="446484"/>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2</a:t>
            </a:r>
            <a:endParaRPr lang="en-US" sz="2800" dirty="0"/>
          </a:p>
        </p:txBody>
      </p:sp>
      <p:sp>
        <p:nvSpPr>
          <p:cNvPr id="9" name="Text 7"/>
          <p:cNvSpPr/>
          <p:nvPr/>
        </p:nvSpPr>
        <p:spPr>
          <a:xfrm>
            <a:off x="8194000" y="2047875"/>
            <a:ext cx="4606290" cy="446603"/>
          </a:xfrm>
          <a:prstGeom prst="rect">
            <a:avLst/>
          </a:prstGeom>
          <a:noFill/>
          <a:ln/>
        </p:spPr>
        <p:txBody>
          <a:bodyPr wrap="none" lIns="0" tIns="0" rIns="0" bIns="0" rtlCol="0" anchor="t"/>
          <a:lstStyle/>
          <a:p>
            <a:pPr algn="l" indent="0" marL="0">
              <a:lnSpc>
                <a:spcPts val="3500"/>
              </a:lnSpc>
              <a:buNone/>
            </a:pPr>
            <a:r>
              <a:rPr lang="en-US" sz="2800" dirty="0">
                <a:solidFill>
                  <a:srgbClr val="383838"/>
                </a:solidFill>
                <a:latin typeface="PT Serif" pitchFamily="34" charset="0"/>
                <a:ea typeface="PT Serif" pitchFamily="34" charset="-122"/>
                <a:cs typeface="PT Serif" pitchFamily="34" charset="-120"/>
              </a:rPr>
              <a:t>Data Storage &amp; Management</a:t>
            </a:r>
            <a:endParaRPr lang="en-US" sz="2800" dirty="0"/>
          </a:p>
        </p:txBody>
      </p:sp>
      <p:sp>
        <p:nvSpPr>
          <p:cNvPr id="10" name="Text 8"/>
          <p:cNvSpPr/>
          <p:nvPr/>
        </p:nvSpPr>
        <p:spPr>
          <a:xfrm>
            <a:off x="8194000" y="2630567"/>
            <a:ext cx="5642610" cy="1814513"/>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Storing and managing collected data in an MS SQL OLTP database, ensuring transactional integrity and efficient handling of both volatile operational data (apartments, houses) and stable referential data (cities, metro stations).</a:t>
            </a:r>
            <a:endParaRPr lang="en-US" sz="1750" dirty="0"/>
          </a:p>
        </p:txBody>
      </p:sp>
      <p:sp>
        <p:nvSpPr>
          <p:cNvPr id="11" name="Shape 9"/>
          <p:cNvSpPr/>
          <p:nvPr/>
        </p:nvSpPr>
        <p:spPr>
          <a:xfrm>
            <a:off x="793790" y="4898708"/>
            <a:ext cx="510302" cy="510302"/>
          </a:xfrm>
          <a:prstGeom prst="roundRect">
            <a:avLst>
              <a:gd name="adj" fmla="val 6667"/>
            </a:avLst>
          </a:prstGeom>
          <a:solidFill>
            <a:srgbClr val="F2EEEE"/>
          </a:solidFill>
          <a:ln/>
        </p:spPr>
      </p:sp>
      <p:sp>
        <p:nvSpPr>
          <p:cNvPr id="12" name="Text 10"/>
          <p:cNvSpPr/>
          <p:nvPr/>
        </p:nvSpPr>
        <p:spPr>
          <a:xfrm>
            <a:off x="870347" y="4930616"/>
            <a:ext cx="357188" cy="446484"/>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3</a:t>
            </a:r>
            <a:endParaRPr lang="en-US" sz="2800" dirty="0"/>
          </a:p>
        </p:txBody>
      </p:sp>
      <p:sp>
        <p:nvSpPr>
          <p:cNvPr id="13" name="Text 11"/>
          <p:cNvSpPr/>
          <p:nvPr/>
        </p:nvSpPr>
        <p:spPr>
          <a:xfrm>
            <a:off x="1530906" y="4941213"/>
            <a:ext cx="3572470" cy="446603"/>
          </a:xfrm>
          <a:prstGeom prst="rect">
            <a:avLst/>
          </a:prstGeom>
          <a:noFill/>
          <a:ln/>
        </p:spPr>
        <p:txBody>
          <a:bodyPr wrap="none" lIns="0" tIns="0" rIns="0" bIns="0" rtlCol="0" anchor="t"/>
          <a:lstStyle/>
          <a:p>
            <a:pPr algn="l" indent="0" marL="0">
              <a:lnSpc>
                <a:spcPts val="3500"/>
              </a:lnSpc>
              <a:buNone/>
            </a:pPr>
            <a:r>
              <a:rPr lang="en-US" sz="2800" dirty="0">
                <a:solidFill>
                  <a:srgbClr val="383838"/>
                </a:solidFill>
                <a:latin typeface="PT Serif" pitchFamily="34" charset="0"/>
                <a:ea typeface="PT Serif" pitchFamily="34" charset="-122"/>
                <a:cs typeface="PT Serif" pitchFamily="34" charset="-120"/>
              </a:rPr>
              <a:t>ETL Process with DBT</a:t>
            </a:r>
            <a:endParaRPr lang="en-US" sz="2800" dirty="0"/>
          </a:p>
        </p:txBody>
      </p:sp>
      <p:sp>
        <p:nvSpPr>
          <p:cNvPr id="14" name="Text 12"/>
          <p:cNvSpPr/>
          <p:nvPr/>
        </p:nvSpPr>
        <p:spPr>
          <a:xfrm>
            <a:off x="1530906" y="5523905"/>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Leveraging DBT (Data Build Tool) for efficient ETL processes, transforming raw data into a structured Data Warehouse, optimizing for analytical queries and reporting.</a:t>
            </a:r>
            <a:endParaRPr lang="en-US" sz="1750" dirty="0"/>
          </a:p>
        </p:txBody>
      </p:sp>
      <p:sp>
        <p:nvSpPr>
          <p:cNvPr id="15" name="Shape 13"/>
          <p:cNvSpPr/>
          <p:nvPr/>
        </p:nvSpPr>
        <p:spPr>
          <a:xfrm>
            <a:off x="7456884" y="4898708"/>
            <a:ext cx="510302" cy="510302"/>
          </a:xfrm>
          <a:prstGeom prst="roundRect">
            <a:avLst>
              <a:gd name="adj" fmla="val 6667"/>
            </a:avLst>
          </a:prstGeom>
          <a:solidFill>
            <a:srgbClr val="F2EEEE"/>
          </a:solidFill>
          <a:ln/>
        </p:spPr>
      </p:sp>
      <p:sp>
        <p:nvSpPr>
          <p:cNvPr id="16" name="Text 14"/>
          <p:cNvSpPr/>
          <p:nvPr/>
        </p:nvSpPr>
        <p:spPr>
          <a:xfrm>
            <a:off x="7533442" y="4930616"/>
            <a:ext cx="357188" cy="446484"/>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4</a:t>
            </a:r>
            <a:endParaRPr lang="en-US" sz="2800" dirty="0"/>
          </a:p>
        </p:txBody>
      </p:sp>
      <p:sp>
        <p:nvSpPr>
          <p:cNvPr id="17" name="Text 15"/>
          <p:cNvSpPr/>
          <p:nvPr/>
        </p:nvSpPr>
        <p:spPr>
          <a:xfrm>
            <a:off x="8194000" y="4941213"/>
            <a:ext cx="5642610" cy="893207"/>
          </a:xfrm>
          <a:prstGeom prst="rect">
            <a:avLst/>
          </a:prstGeom>
          <a:noFill/>
          <a:ln/>
        </p:spPr>
        <p:txBody>
          <a:bodyPr wrap="square" lIns="0" tIns="0" rIns="0" bIns="0" rtlCol="0" anchor="t"/>
          <a:lstStyle/>
          <a:p>
            <a:pPr algn="l" indent="0" marL="0">
              <a:lnSpc>
                <a:spcPts val="3500"/>
              </a:lnSpc>
              <a:buNone/>
            </a:pPr>
            <a:r>
              <a:rPr lang="en-US" sz="2800" dirty="0">
                <a:solidFill>
                  <a:srgbClr val="383838"/>
                </a:solidFill>
                <a:latin typeface="PT Serif" pitchFamily="34" charset="0"/>
                <a:ea typeface="PT Serif" pitchFamily="34" charset="-122"/>
                <a:cs typeface="PT Serif" pitchFamily="34" charset="-120"/>
              </a:rPr>
              <a:t>ML Price Prediction &amp; Visualization</a:t>
            </a:r>
            <a:endParaRPr lang="en-US" sz="2800" dirty="0"/>
          </a:p>
        </p:txBody>
      </p:sp>
      <p:sp>
        <p:nvSpPr>
          <p:cNvPr id="18" name="Text 16"/>
          <p:cNvSpPr/>
          <p:nvPr/>
        </p:nvSpPr>
        <p:spPr>
          <a:xfrm>
            <a:off x="8194000" y="5970508"/>
            <a:ext cx="5642610"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Developing and deploying machine learning models for accurate real estate price forecasting, with results visually presented through interactive Power BI dashboards for clear market insights.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9587" y="633413"/>
            <a:ext cx="5569148" cy="477679"/>
          </a:xfrm>
          <a:prstGeom prst="rect">
            <a:avLst/>
          </a:prstGeom>
          <a:noFill/>
          <a:ln/>
        </p:spPr>
        <p:txBody>
          <a:bodyPr wrap="none" lIns="0" tIns="0" rIns="0" bIns="0" rtlCol="0" anchor="t"/>
          <a:lstStyle/>
          <a:p>
            <a:pPr algn="l" indent="0" marL="0">
              <a:lnSpc>
                <a:spcPts val="3750"/>
              </a:lnSpc>
              <a:buNone/>
            </a:pPr>
            <a:r>
              <a:rPr lang="en-US" sz="3000" dirty="0">
                <a:solidFill>
                  <a:srgbClr val="020202"/>
                </a:solidFill>
                <a:latin typeface="PT Serif" pitchFamily="34" charset="0"/>
                <a:ea typeface="PT Serif" pitchFamily="34" charset="-122"/>
                <a:cs typeface="PT Serif" pitchFamily="34" charset="-120"/>
              </a:rPr>
              <a:t>Data Architecture: OLTP &amp; DWH</a:t>
            </a:r>
            <a:endParaRPr lang="en-US" sz="3000" dirty="0"/>
          </a:p>
        </p:txBody>
      </p:sp>
      <p:sp>
        <p:nvSpPr>
          <p:cNvPr id="3" name="Text 1"/>
          <p:cNvSpPr/>
          <p:nvPr/>
        </p:nvSpPr>
        <p:spPr>
          <a:xfrm>
            <a:off x="509587" y="1474946"/>
            <a:ext cx="2148602" cy="238839"/>
          </a:xfrm>
          <a:prstGeom prst="rect">
            <a:avLst/>
          </a:prstGeom>
          <a:noFill/>
          <a:ln/>
        </p:spPr>
        <p:txBody>
          <a:bodyPr wrap="none" lIns="0" tIns="0" rIns="0" bIns="0" rtlCol="0" anchor="t"/>
          <a:lstStyle/>
          <a:p>
            <a:pPr algn="l" indent="0" marL="0">
              <a:lnSpc>
                <a:spcPts val="1850"/>
              </a:lnSpc>
              <a:buNone/>
            </a:pPr>
            <a:r>
              <a:rPr lang="en-US" sz="1500" dirty="0">
                <a:solidFill>
                  <a:srgbClr val="020202"/>
                </a:solidFill>
                <a:latin typeface="PT Serif" pitchFamily="34" charset="0"/>
                <a:ea typeface="PT Serif" pitchFamily="34" charset="-122"/>
                <a:cs typeface="PT Serif" pitchFamily="34" charset="-120"/>
              </a:rPr>
              <a:t>OLTP (Operational Store)</a:t>
            </a:r>
            <a:endParaRPr lang="en-US" sz="1500" dirty="0"/>
          </a:p>
        </p:txBody>
      </p:sp>
      <p:sp>
        <p:nvSpPr>
          <p:cNvPr id="4" name="Text 2"/>
          <p:cNvSpPr/>
          <p:nvPr/>
        </p:nvSpPr>
        <p:spPr>
          <a:xfrm>
            <a:off x="509587" y="1859280"/>
            <a:ext cx="6628090" cy="698659"/>
          </a:xfrm>
          <a:prstGeom prst="rect">
            <a:avLst/>
          </a:prstGeom>
          <a:noFill/>
          <a:ln/>
        </p:spPr>
        <p:txBody>
          <a:bodyPr wrap="square" lIns="0" tIns="0" rIns="0" bIns="0" rtlCol="0" anchor="t"/>
          <a:lstStyle/>
          <a:p>
            <a:pPr algn="l" indent="0" marL="0">
              <a:lnSpc>
                <a:spcPts val="1800"/>
              </a:lnSpc>
              <a:buNone/>
            </a:pPr>
            <a:r>
              <a:rPr lang="en-US" sz="1100" dirty="0">
                <a:solidFill>
                  <a:srgbClr val="383838"/>
                </a:solidFill>
                <a:latin typeface="DM Sans" pitchFamily="34" charset="0"/>
                <a:ea typeface="DM Sans" pitchFamily="34" charset="-122"/>
                <a:cs typeface="DM Sans" pitchFamily="34" charset="-120"/>
              </a:rPr>
              <a:t>The Operational Store is an MS SQL database designed for initial ingestion of web scraping results and storage of both operational (e.g., Apartment, House, Office details) and referential (e.g., City, Metro, SalesType information) data. It ensures data integrity and supports real-time transactions.</a:t>
            </a:r>
            <a:endParaRPr lang="en-US" sz="1100" dirty="0"/>
          </a:p>
        </p:txBody>
      </p:sp>
      <p:pic>
        <p:nvPicPr>
          <p:cNvPr id="5" name="Image 0" descr="preencoded.png">    </p:cNvPr>
          <p:cNvPicPr>
            <a:picLocks noChangeAspect="1"/>
          </p:cNvPicPr>
          <p:nvPr/>
        </p:nvPicPr>
        <p:blipFill>
          <a:blip r:embed="rId1"/>
          <a:stretch>
            <a:fillRect/>
          </a:stretch>
        </p:blipFill>
        <p:spPr>
          <a:xfrm>
            <a:off x="509587" y="2721650"/>
            <a:ext cx="4012168" cy="2257901"/>
          </a:xfrm>
          <a:prstGeom prst="rect">
            <a:avLst/>
          </a:prstGeom>
        </p:spPr>
      </p:pic>
      <p:sp>
        <p:nvSpPr>
          <p:cNvPr id="6" name="Text 3"/>
          <p:cNvSpPr/>
          <p:nvPr/>
        </p:nvSpPr>
        <p:spPr>
          <a:xfrm>
            <a:off x="7500342" y="1474946"/>
            <a:ext cx="1984296" cy="238839"/>
          </a:xfrm>
          <a:prstGeom prst="rect">
            <a:avLst/>
          </a:prstGeom>
          <a:noFill/>
          <a:ln/>
        </p:spPr>
        <p:txBody>
          <a:bodyPr wrap="none" lIns="0" tIns="0" rIns="0" bIns="0" rtlCol="0" anchor="t"/>
          <a:lstStyle/>
          <a:p>
            <a:pPr algn="l" indent="0" marL="0">
              <a:lnSpc>
                <a:spcPts val="1850"/>
              </a:lnSpc>
              <a:buNone/>
            </a:pPr>
            <a:r>
              <a:rPr lang="en-US" sz="1500" dirty="0">
                <a:solidFill>
                  <a:srgbClr val="020202"/>
                </a:solidFill>
                <a:latin typeface="PT Serif" pitchFamily="34" charset="0"/>
                <a:ea typeface="PT Serif" pitchFamily="34" charset="-122"/>
                <a:cs typeface="PT Serif" pitchFamily="34" charset="-120"/>
              </a:rPr>
              <a:t>DWH (Analytical Store)</a:t>
            </a:r>
            <a:endParaRPr lang="en-US" sz="1500" dirty="0"/>
          </a:p>
        </p:txBody>
      </p:sp>
      <p:sp>
        <p:nvSpPr>
          <p:cNvPr id="7" name="Text 4"/>
          <p:cNvSpPr/>
          <p:nvPr/>
        </p:nvSpPr>
        <p:spPr>
          <a:xfrm>
            <a:off x="7500342" y="1859280"/>
            <a:ext cx="6628090" cy="465773"/>
          </a:xfrm>
          <a:prstGeom prst="rect">
            <a:avLst/>
          </a:prstGeom>
          <a:noFill/>
          <a:ln/>
        </p:spPr>
        <p:txBody>
          <a:bodyPr wrap="square" lIns="0" tIns="0" rIns="0" bIns="0" rtlCol="0" anchor="t"/>
          <a:lstStyle/>
          <a:p>
            <a:pPr algn="l" indent="0" marL="0">
              <a:lnSpc>
                <a:spcPts val="1800"/>
              </a:lnSpc>
              <a:buNone/>
            </a:pPr>
            <a:r>
              <a:rPr lang="en-US" sz="1100" dirty="0">
                <a:solidFill>
                  <a:srgbClr val="383838"/>
                </a:solidFill>
                <a:latin typeface="DM Sans" pitchFamily="34" charset="0"/>
                <a:ea typeface="DM Sans" pitchFamily="34" charset="-122"/>
                <a:cs typeface="DM Sans" pitchFamily="34" charset="-120"/>
              </a:rPr>
              <a:t>The Data Warehouse, built post-DBT ETL, features a three-layered structure optimized for analytical processing:</a:t>
            </a:r>
            <a:endParaRPr lang="en-US" sz="1100" dirty="0"/>
          </a:p>
        </p:txBody>
      </p:sp>
      <p:sp>
        <p:nvSpPr>
          <p:cNvPr id="8" name="Text 5"/>
          <p:cNvSpPr/>
          <p:nvPr/>
        </p:nvSpPr>
        <p:spPr>
          <a:xfrm>
            <a:off x="7500342" y="2456021"/>
            <a:ext cx="6628090" cy="232886"/>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383838"/>
                </a:solidFill>
                <a:latin typeface="DM Sans" pitchFamily="34" charset="0"/>
                <a:ea typeface="DM Sans" pitchFamily="34" charset="-122"/>
                <a:cs typeface="DM Sans" pitchFamily="34" charset="-120"/>
              </a:rPr>
              <a:t>STG:</a:t>
            </a:r>
            <a:pPr algn="l" indent="0" marL="0">
              <a:lnSpc>
                <a:spcPts val="1800"/>
              </a:lnSpc>
              <a:buNone/>
            </a:pPr>
            <a:r>
              <a:rPr lang="en-US" sz="1100" dirty="0">
                <a:solidFill>
                  <a:srgbClr val="383838"/>
                </a:solidFill>
                <a:latin typeface="DM Sans" pitchFamily="34" charset="0"/>
                <a:ea typeface="DM Sans" pitchFamily="34" charset="-122"/>
                <a:cs typeface="DM Sans" pitchFamily="34" charset="-120"/>
              </a:rPr>
              <a:t> Raw data cleaning and staging (stg\_* tables).</a:t>
            </a:r>
            <a:endParaRPr lang="en-US" sz="1100" dirty="0"/>
          </a:p>
        </p:txBody>
      </p:sp>
      <p:sp>
        <p:nvSpPr>
          <p:cNvPr id="9" name="Text 6"/>
          <p:cNvSpPr/>
          <p:nvPr/>
        </p:nvSpPr>
        <p:spPr>
          <a:xfrm>
            <a:off x="7500342" y="2739866"/>
            <a:ext cx="6628090" cy="232886"/>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383838"/>
                </a:solidFill>
                <a:latin typeface="DM Sans" pitchFamily="34" charset="0"/>
                <a:ea typeface="DM Sans" pitchFamily="34" charset="-122"/>
                <a:cs typeface="DM Sans" pitchFamily="34" charset="-120"/>
              </a:rPr>
              <a:t>CORE:</a:t>
            </a:r>
            <a:pPr algn="l" indent="0" marL="0">
              <a:lnSpc>
                <a:spcPts val="1800"/>
              </a:lnSpc>
              <a:buNone/>
            </a:pPr>
            <a:r>
              <a:rPr lang="en-US" sz="1100" dirty="0">
                <a:solidFill>
                  <a:srgbClr val="383838"/>
                </a:solidFill>
                <a:latin typeface="DM Sans" pitchFamily="34" charset="0"/>
                <a:ea typeface="DM Sans" pitchFamily="34" charset="-122"/>
                <a:cs typeface="DM Sans" pitchFamily="34" charset="-120"/>
              </a:rPr>
              <a:t> Core fact (fact\_*) and dimension (dim\_*) tables for consolidated data.</a:t>
            </a:r>
            <a:endParaRPr lang="en-US" sz="1100" dirty="0"/>
          </a:p>
        </p:txBody>
      </p:sp>
      <p:sp>
        <p:nvSpPr>
          <p:cNvPr id="10" name="Text 7"/>
          <p:cNvSpPr/>
          <p:nvPr/>
        </p:nvSpPr>
        <p:spPr>
          <a:xfrm>
            <a:off x="7500342" y="3023711"/>
            <a:ext cx="6628090" cy="232886"/>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383838"/>
                </a:solidFill>
                <a:latin typeface="DM Sans" pitchFamily="34" charset="0"/>
                <a:ea typeface="DM Sans" pitchFamily="34" charset="-122"/>
                <a:cs typeface="DM Sans" pitchFamily="34" charset="-120"/>
              </a:rPr>
              <a:t>DM:</a:t>
            </a:r>
            <a:pPr algn="l" indent="0" marL="0">
              <a:lnSpc>
                <a:spcPts val="1800"/>
              </a:lnSpc>
              <a:buNone/>
            </a:pPr>
            <a:r>
              <a:rPr lang="en-US" sz="1100" dirty="0">
                <a:solidFill>
                  <a:srgbClr val="383838"/>
                </a:solidFill>
                <a:latin typeface="DM Sans" pitchFamily="34" charset="0"/>
                <a:ea typeface="DM Sans" pitchFamily="34" charset="-122"/>
                <a:cs typeface="DM Sans" pitchFamily="34" charset="-120"/>
              </a:rPr>
              <a:t> Thematic data marts (dm\_*) tailored for specific analytical needs and reporting.</a:t>
            </a:r>
            <a:endParaRPr lang="en-US" sz="1100" dirty="0"/>
          </a:p>
        </p:txBody>
      </p:sp>
      <p:pic>
        <p:nvPicPr>
          <p:cNvPr id="11" name="Image 1" descr="preencoded.png">    </p:cNvPr>
          <p:cNvPicPr>
            <a:picLocks noChangeAspect="1"/>
          </p:cNvPicPr>
          <p:nvPr/>
        </p:nvPicPr>
        <p:blipFill>
          <a:blip r:embed="rId2"/>
          <a:stretch>
            <a:fillRect/>
          </a:stretch>
        </p:blipFill>
        <p:spPr>
          <a:xfrm>
            <a:off x="7500342" y="3420308"/>
            <a:ext cx="4012168" cy="40121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6753" y="539591"/>
            <a:ext cx="5150644" cy="643771"/>
          </a:xfrm>
          <a:prstGeom prst="rect">
            <a:avLst/>
          </a:prstGeom>
          <a:noFill/>
          <a:ln/>
        </p:spPr>
        <p:txBody>
          <a:bodyPr wrap="none" lIns="0" tIns="0" rIns="0" bIns="0" rtlCol="0" anchor="t"/>
          <a:lstStyle/>
          <a:p>
            <a:pPr algn="l" indent="0" marL="0">
              <a:lnSpc>
                <a:spcPts val="5050"/>
              </a:lnSpc>
              <a:buNone/>
            </a:pPr>
            <a:r>
              <a:rPr lang="en-US" sz="4050" dirty="0">
                <a:solidFill>
                  <a:srgbClr val="020202"/>
                </a:solidFill>
                <a:latin typeface="PT Serif" pitchFamily="34" charset="0"/>
                <a:ea typeface="PT Serif" pitchFamily="34" charset="-122"/>
                <a:cs typeface="PT Serif" pitchFamily="34" charset="-120"/>
              </a:rPr>
              <a:t>ML Model</a:t>
            </a:r>
            <a:endParaRPr lang="en-US" sz="4050" dirty="0"/>
          </a:p>
        </p:txBody>
      </p:sp>
      <p:sp>
        <p:nvSpPr>
          <p:cNvPr id="3" name="Text 1"/>
          <p:cNvSpPr/>
          <p:nvPr/>
        </p:nvSpPr>
        <p:spPr>
          <a:xfrm>
            <a:off x="686753" y="1673900"/>
            <a:ext cx="3090386" cy="386358"/>
          </a:xfrm>
          <a:prstGeom prst="rect">
            <a:avLst/>
          </a:prstGeom>
          <a:noFill/>
          <a:ln/>
        </p:spPr>
        <p:txBody>
          <a:bodyPr wrap="none" lIns="0" tIns="0" rIns="0" bIns="0" rtlCol="0" anchor="t"/>
          <a:lstStyle/>
          <a:p>
            <a:pPr algn="l" indent="0" marL="0">
              <a:lnSpc>
                <a:spcPts val="3000"/>
              </a:lnSpc>
              <a:buNone/>
            </a:pPr>
            <a:r>
              <a:rPr lang="en-US" sz="2400" dirty="0">
                <a:solidFill>
                  <a:srgbClr val="020202"/>
                </a:solidFill>
                <a:latin typeface="PT Serif" pitchFamily="34" charset="0"/>
                <a:ea typeface="PT Serif" pitchFamily="34" charset="-122"/>
                <a:cs typeface="PT Serif" pitchFamily="34" charset="-120"/>
              </a:rPr>
              <a:t>Prediction Models</a:t>
            </a:r>
            <a:endParaRPr lang="en-US" sz="2400" dirty="0"/>
          </a:p>
        </p:txBody>
      </p:sp>
      <p:sp>
        <p:nvSpPr>
          <p:cNvPr id="4" name="Text 2"/>
          <p:cNvSpPr/>
          <p:nvPr/>
        </p:nvSpPr>
        <p:spPr>
          <a:xfrm>
            <a:off x="686753" y="2256473"/>
            <a:ext cx="6389132" cy="1569244"/>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383838"/>
                </a:solidFill>
                <a:latin typeface="DM Sans" pitchFamily="34" charset="0"/>
                <a:ea typeface="DM Sans" pitchFamily="34" charset="-122"/>
                <a:cs typeface="DM Sans" pitchFamily="34" charset="-120"/>
              </a:rPr>
              <a:t>RandomForest:</a:t>
            </a:r>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 An ensemble learning method for classification, regression and other tasks that operates by constructing a multitude of decision trees at training time and outputting the class that is the mode of the classes (classification) or mean prediction (regression) of the individual trees.</a:t>
            </a:r>
            <a:endParaRPr lang="en-US" sz="1500" dirty="0"/>
          </a:p>
        </p:txBody>
      </p:sp>
      <p:sp>
        <p:nvSpPr>
          <p:cNvPr id="5" name="Text 3"/>
          <p:cNvSpPr/>
          <p:nvPr/>
        </p:nvSpPr>
        <p:spPr>
          <a:xfrm>
            <a:off x="686753" y="3894296"/>
            <a:ext cx="6389132" cy="1255395"/>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383838"/>
                </a:solidFill>
                <a:latin typeface="DM Sans" pitchFamily="34" charset="0"/>
                <a:ea typeface="DM Sans" pitchFamily="34" charset="-122"/>
                <a:cs typeface="DM Sans" pitchFamily="34" charset="-120"/>
              </a:rPr>
              <a:t>XGBoost:</a:t>
            </a:r>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 An optimized distributed gradient boosting library designed to be highly efficient, flexible, and portable. It implements machine learning algorithms under the Gradient Boosting framework.</a:t>
            </a:r>
            <a:endParaRPr lang="en-US" sz="1500" dirty="0"/>
          </a:p>
        </p:txBody>
      </p:sp>
      <p:sp>
        <p:nvSpPr>
          <p:cNvPr id="6" name="Text 4"/>
          <p:cNvSpPr/>
          <p:nvPr/>
        </p:nvSpPr>
        <p:spPr>
          <a:xfrm>
            <a:off x="7562136" y="1673900"/>
            <a:ext cx="3294578" cy="386358"/>
          </a:xfrm>
          <a:prstGeom prst="rect">
            <a:avLst/>
          </a:prstGeom>
          <a:noFill/>
          <a:ln/>
        </p:spPr>
        <p:txBody>
          <a:bodyPr wrap="none" lIns="0" tIns="0" rIns="0" bIns="0" rtlCol="0" anchor="t"/>
          <a:lstStyle/>
          <a:p>
            <a:pPr algn="l" indent="0" marL="0">
              <a:lnSpc>
                <a:spcPts val="3000"/>
              </a:lnSpc>
              <a:buNone/>
            </a:pPr>
            <a:r>
              <a:rPr lang="en-US" sz="2400" dirty="0">
                <a:solidFill>
                  <a:srgbClr val="020202"/>
                </a:solidFill>
                <a:latin typeface="PT Serif" pitchFamily="34" charset="0"/>
                <a:ea typeface="PT Serif" pitchFamily="34" charset="-122"/>
                <a:cs typeface="PT Serif" pitchFamily="34" charset="-120"/>
              </a:rPr>
              <a:t>Performance Evaluation</a:t>
            </a:r>
            <a:endParaRPr lang="en-US" sz="2400" dirty="0"/>
          </a:p>
        </p:txBody>
      </p:sp>
      <p:sp>
        <p:nvSpPr>
          <p:cNvPr id="7" name="Text 5"/>
          <p:cNvSpPr/>
          <p:nvPr/>
        </p:nvSpPr>
        <p:spPr>
          <a:xfrm>
            <a:off x="7562136" y="2256473"/>
            <a:ext cx="6389132" cy="627698"/>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383838"/>
                </a:solidFill>
                <a:latin typeface="DM Sans" pitchFamily="34" charset="0"/>
                <a:ea typeface="DM Sans" pitchFamily="34" charset="-122"/>
                <a:cs typeface="DM Sans" pitchFamily="34" charset="-120"/>
              </a:rPr>
              <a:t>MAE (Mean Absolute Error):</a:t>
            </a:r>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 Measures the average magnitude of the errors in a set of forecasts, without considering their direction.</a:t>
            </a:r>
            <a:endParaRPr lang="en-US" sz="1500" dirty="0"/>
          </a:p>
        </p:txBody>
      </p:sp>
      <p:sp>
        <p:nvSpPr>
          <p:cNvPr id="8" name="Text 6"/>
          <p:cNvSpPr/>
          <p:nvPr/>
        </p:nvSpPr>
        <p:spPr>
          <a:xfrm>
            <a:off x="7562136" y="2952750"/>
            <a:ext cx="6389132" cy="627698"/>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383838"/>
                </a:solidFill>
                <a:latin typeface="DM Sans" pitchFamily="34" charset="0"/>
                <a:ea typeface="DM Sans" pitchFamily="34" charset="-122"/>
                <a:cs typeface="DM Sans" pitchFamily="34" charset="-120"/>
              </a:rPr>
              <a:t>RMSE (Root Mean Squared Error):</a:t>
            </a:r>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 Measures the magnitude of the error, giving more weight to larger errors.</a:t>
            </a:r>
            <a:endParaRPr lang="en-US" sz="1500" dirty="0"/>
          </a:p>
        </p:txBody>
      </p:sp>
      <p:sp>
        <p:nvSpPr>
          <p:cNvPr id="9" name="Text 7"/>
          <p:cNvSpPr/>
          <p:nvPr/>
        </p:nvSpPr>
        <p:spPr>
          <a:xfrm>
            <a:off x="7562136" y="3649028"/>
            <a:ext cx="6389132" cy="941546"/>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383838"/>
                </a:solidFill>
                <a:latin typeface="DM Sans" pitchFamily="34" charset="0"/>
                <a:ea typeface="DM Sans" pitchFamily="34" charset="-122"/>
                <a:cs typeface="DM Sans" pitchFamily="34" charset="-120"/>
              </a:rPr>
              <a:t>R² (R-squared):</a:t>
            </a:r>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 Represents the proportion of the variance in the dependent variable that is predictable from the independent variables.</a:t>
            </a:r>
            <a:endParaRPr lang="en-US" sz="1500" dirty="0"/>
          </a:p>
        </p:txBody>
      </p:sp>
      <p:sp>
        <p:nvSpPr>
          <p:cNvPr id="10" name="Text 8"/>
          <p:cNvSpPr/>
          <p:nvPr/>
        </p:nvSpPr>
        <p:spPr>
          <a:xfrm>
            <a:off x="686753" y="5512594"/>
            <a:ext cx="3477458" cy="386358"/>
          </a:xfrm>
          <a:prstGeom prst="rect">
            <a:avLst/>
          </a:prstGeom>
          <a:noFill/>
          <a:ln/>
        </p:spPr>
        <p:txBody>
          <a:bodyPr wrap="none" lIns="0" tIns="0" rIns="0" bIns="0" rtlCol="0" anchor="t"/>
          <a:lstStyle/>
          <a:p>
            <a:pPr algn="l" indent="0" marL="0">
              <a:lnSpc>
                <a:spcPts val="3000"/>
              </a:lnSpc>
              <a:buNone/>
            </a:pPr>
            <a:r>
              <a:rPr lang="en-US" sz="2400" dirty="0">
                <a:solidFill>
                  <a:srgbClr val="020202"/>
                </a:solidFill>
                <a:latin typeface="PT Serif" pitchFamily="34" charset="0"/>
                <a:ea typeface="PT Serif" pitchFamily="34" charset="-122"/>
                <a:cs typeface="PT Serif" pitchFamily="34" charset="-120"/>
              </a:rPr>
              <a:t>Visualization for Insights</a:t>
            </a:r>
            <a:endParaRPr lang="en-US" sz="2400" dirty="0"/>
          </a:p>
        </p:txBody>
      </p:sp>
      <p:pic>
        <p:nvPicPr>
          <p:cNvPr id="11" name="Image 0" descr="preencoded.png">    </p:cNvPr>
          <p:cNvPicPr>
            <a:picLocks noChangeAspect="1"/>
          </p:cNvPicPr>
          <p:nvPr/>
        </p:nvPicPr>
        <p:blipFill>
          <a:blip r:embed="rId1"/>
          <a:stretch>
            <a:fillRect/>
          </a:stretch>
        </p:blipFill>
        <p:spPr>
          <a:xfrm>
            <a:off x="686753" y="6193274"/>
            <a:ext cx="490538" cy="490538"/>
          </a:xfrm>
          <a:prstGeom prst="rect">
            <a:avLst/>
          </a:prstGeom>
        </p:spPr>
      </p:pic>
      <p:sp>
        <p:nvSpPr>
          <p:cNvPr id="12" name="Text 9"/>
          <p:cNvSpPr/>
          <p:nvPr/>
        </p:nvSpPr>
        <p:spPr>
          <a:xfrm>
            <a:off x="1422559" y="6309717"/>
            <a:ext cx="2575322" cy="321826"/>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Residual Distribution</a:t>
            </a:r>
            <a:endParaRPr lang="en-US" sz="2000" dirty="0"/>
          </a:p>
        </p:txBody>
      </p:sp>
      <p:sp>
        <p:nvSpPr>
          <p:cNvPr id="13" name="Text 10"/>
          <p:cNvSpPr/>
          <p:nvPr/>
        </p:nvSpPr>
        <p:spPr>
          <a:xfrm>
            <a:off x="1422559" y="6749177"/>
            <a:ext cx="3519607" cy="941546"/>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A histogram to visualize the distribution of prediction errors, helping assess model bias.</a:t>
            </a:r>
            <a:endParaRPr lang="en-US" sz="1500" dirty="0"/>
          </a:p>
        </p:txBody>
      </p:sp>
      <p:pic>
        <p:nvPicPr>
          <p:cNvPr id="14" name="Image 1" descr="preencoded.png">    </p:cNvPr>
          <p:cNvPicPr>
            <a:picLocks noChangeAspect="1"/>
          </p:cNvPicPr>
          <p:nvPr/>
        </p:nvPicPr>
        <p:blipFill>
          <a:blip r:embed="rId2"/>
          <a:stretch>
            <a:fillRect/>
          </a:stretch>
        </p:blipFill>
        <p:spPr>
          <a:xfrm>
            <a:off x="5187434" y="6193274"/>
            <a:ext cx="490538" cy="490538"/>
          </a:xfrm>
          <a:prstGeom prst="rect">
            <a:avLst/>
          </a:prstGeom>
        </p:spPr>
      </p:pic>
      <p:sp>
        <p:nvSpPr>
          <p:cNvPr id="15" name="Text 11"/>
          <p:cNvSpPr/>
          <p:nvPr/>
        </p:nvSpPr>
        <p:spPr>
          <a:xfrm>
            <a:off x="5923240" y="6309717"/>
            <a:ext cx="2575322" cy="321826"/>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Actual vs. Predicted</a:t>
            </a:r>
            <a:endParaRPr lang="en-US" sz="2000" dirty="0"/>
          </a:p>
        </p:txBody>
      </p:sp>
      <p:sp>
        <p:nvSpPr>
          <p:cNvPr id="16" name="Text 12"/>
          <p:cNvSpPr/>
          <p:nvPr/>
        </p:nvSpPr>
        <p:spPr>
          <a:xfrm>
            <a:off x="5923240" y="6749177"/>
            <a:ext cx="3519607" cy="941546"/>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A scatter plot showing the correlation between actual and predicted values, indicating model accuracy.</a:t>
            </a:r>
            <a:endParaRPr lang="en-US" sz="1500" dirty="0"/>
          </a:p>
        </p:txBody>
      </p:sp>
      <p:pic>
        <p:nvPicPr>
          <p:cNvPr id="17" name="Image 2" descr="preencoded.png">    </p:cNvPr>
          <p:cNvPicPr>
            <a:picLocks noChangeAspect="1"/>
          </p:cNvPicPr>
          <p:nvPr/>
        </p:nvPicPr>
        <p:blipFill>
          <a:blip r:embed="rId3"/>
          <a:stretch>
            <a:fillRect/>
          </a:stretch>
        </p:blipFill>
        <p:spPr>
          <a:xfrm>
            <a:off x="9688116" y="6193274"/>
            <a:ext cx="490538" cy="490538"/>
          </a:xfrm>
          <a:prstGeom prst="rect">
            <a:avLst/>
          </a:prstGeom>
        </p:spPr>
      </p:pic>
      <p:sp>
        <p:nvSpPr>
          <p:cNvPr id="18" name="Text 13"/>
          <p:cNvSpPr/>
          <p:nvPr/>
        </p:nvSpPr>
        <p:spPr>
          <a:xfrm>
            <a:off x="10423922" y="6309717"/>
            <a:ext cx="2575322" cy="321826"/>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Feature Importance</a:t>
            </a:r>
            <a:endParaRPr lang="en-US" sz="2000" dirty="0"/>
          </a:p>
        </p:txBody>
      </p:sp>
      <p:sp>
        <p:nvSpPr>
          <p:cNvPr id="19" name="Text 14"/>
          <p:cNvSpPr/>
          <p:nvPr/>
        </p:nvSpPr>
        <p:spPr>
          <a:xfrm>
            <a:off x="10423922" y="6749177"/>
            <a:ext cx="3519607" cy="941546"/>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A bar chart illustrating the contribution of each feature to the prediction, highlighting key drivers.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093" y="597932"/>
            <a:ext cx="5551289" cy="693896"/>
          </a:xfrm>
          <a:prstGeom prst="rect">
            <a:avLst/>
          </a:prstGeom>
          <a:noFill/>
          <a:ln/>
        </p:spPr>
        <p:txBody>
          <a:bodyPr wrap="none" lIns="0" tIns="0" rIns="0" bIns="0" rtlCol="0" anchor="t"/>
          <a:lstStyle/>
          <a:p>
            <a:pPr algn="l" indent="0" marL="0">
              <a:lnSpc>
                <a:spcPts val="5450"/>
              </a:lnSpc>
              <a:buNone/>
            </a:pPr>
            <a:r>
              <a:rPr lang="en-US" sz="4350" dirty="0">
                <a:solidFill>
                  <a:srgbClr val="020202"/>
                </a:solidFill>
                <a:latin typeface="PT Serif" pitchFamily="34" charset="0"/>
                <a:ea typeface="PT Serif" pitchFamily="34" charset="-122"/>
                <a:cs typeface="PT Serif" pitchFamily="34" charset="-120"/>
              </a:rPr>
              <a:t>Key Achievements</a:t>
            </a:r>
            <a:endParaRPr lang="en-US" sz="4350" dirty="0"/>
          </a:p>
        </p:txBody>
      </p:sp>
      <p:sp>
        <p:nvSpPr>
          <p:cNvPr id="3" name="Text 1"/>
          <p:cNvSpPr/>
          <p:nvPr/>
        </p:nvSpPr>
        <p:spPr>
          <a:xfrm>
            <a:off x="740093" y="1714738"/>
            <a:ext cx="13150215" cy="338257"/>
          </a:xfrm>
          <a:prstGeom prst="rect">
            <a:avLst/>
          </a:prstGeom>
          <a:noFill/>
          <a:ln/>
        </p:spPr>
        <p:txBody>
          <a:bodyPr wrap="none" lIns="0" tIns="0" rIns="0" bIns="0" rtlCol="0" anchor="t"/>
          <a:lstStyle/>
          <a:p>
            <a:pPr algn="l" indent="0" marL="0">
              <a:lnSpc>
                <a:spcPts val="2650"/>
              </a:lnSpc>
              <a:buNone/>
            </a:pPr>
            <a:r>
              <a:rPr lang="en-US" sz="1650" dirty="0">
                <a:solidFill>
                  <a:srgbClr val="383838"/>
                </a:solidFill>
                <a:latin typeface="DM Sans" pitchFamily="34" charset="0"/>
                <a:ea typeface="DM Sans" pitchFamily="34" charset="-122"/>
                <a:cs typeface="DM Sans" pitchFamily="34" charset="-120"/>
              </a:rPr>
              <a:t>The project successfully delivered a robust data solution with significant capabilities.</a:t>
            </a:r>
            <a:endParaRPr lang="en-US" sz="1650" dirty="0"/>
          </a:p>
        </p:txBody>
      </p:sp>
      <p:sp>
        <p:nvSpPr>
          <p:cNvPr id="4" name="Text 2"/>
          <p:cNvSpPr/>
          <p:nvPr/>
        </p:nvSpPr>
        <p:spPr>
          <a:xfrm>
            <a:off x="1381601" y="3709630"/>
            <a:ext cx="3209449" cy="346829"/>
          </a:xfrm>
          <a:prstGeom prst="rect">
            <a:avLst/>
          </a:prstGeom>
          <a:noFill/>
          <a:ln/>
        </p:spPr>
        <p:txBody>
          <a:bodyPr wrap="none" lIns="0" tIns="0" rIns="0" bIns="0" rtlCol="0" anchor="t"/>
          <a:lstStyle/>
          <a:p>
            <a:pPr algn="r" indent="0" marL="0">
              <a:lnSpc>
                <a:spcPts val="2700"/>
              </a:lnSpc>
              <a:buNone/>
            </a:pPr>
            <a:r>
              <a:rPr lang="en-US" sz="2150" dirty="0">
                <a:solidFill>
                  <a:srgbClr val="383838"/>
                </a:solidFill>
                <a:latin typeface="PT Serif" pitchFamily="34" charset="0"/>
                <a:ea typeface="PT Serif" pitchFamily="34" charset="-122"/>
                <a:cs typeface="PT Serif" pitchFamily="34" charset="-120"/>
              </a:rPr>
              <a:t>OLTP/DWH Infrastructure</a:t>
            </a:r>
            <a:endParaRPr lang="en-US" sz="2150" dirty="0"/>
          </a:p>
        </p:txBody>
      </p:sp>
      <p:sp>
        <p:nvSpPr>
          <p:cNvPr id="5" name="Text 3"/>
          <p:cNvSpPr/>
          <p:nvPr/>
        </p:nvSpPr>
        <p:spPr>
          <a:xfrm>
            <a:off x="740093" y="4183261"/>
            <a:ext cx="3850957" cy="2029539"/>
          </a:xfrm>
          <a:prstGeom prst="rect">
            <a:avLst/>
          </a:prstGeom>
          <a:noFill/>
          <a:ln/>
        </p:spPr>
        <p:txBody>
          <a:bodyPr wrap="square" lIns="0" tIns="0" rIns="0" bIns="0" rtlCol="0" anchor="t"/>
          <a:lstStyle/>
          <a:p>
            <a:pPr algn="r" indent="0" marL="0">
              <a:lnSpc>
                <a:spcPts val="2650"/>
              </a:lnSpc>
              <a:buNone/>
            </a:pPr>
            <a:r>
              <a:rPr lang="en-US" sz="1650" dirty="0">
                <a:solidFill>
                  <a:srgbClr val="383838"/>
                </a:solidFill>
                <a:latin typeface="DM Sans" pitchFamily="34" charset="0"/>
                <a:ea typeface="DM Sans" pitchFamily="34" charset="-122"/>
                <a:cs typeface="DM Sans" pitchFamily="34" charset="-120"/>
              </a:rPr>
              <a:t>A meticulously designed and implemented database and data warehouse infrastructure, ensuring data integrity, scalability, and optimal performance for both operational and analytical needs.</a:t>
            </a:r>
            <a:endParaRPr lang="en-US" sz="1650" dirty="0"/>
          </a:p>
        </p:txBody>
      </p:sp>
      <p:pic>
        <p:nvPicPr>
          <p:cNvPr id="6" name="Image 0" descr="preencoded.png">    </p:cNvPr>
          <p:cNvPicPr>
            <a:picLocks noChangeAspect="1"/>
          </p:cNvPicPr>
          <p:nvPr/>
        </p:nvPicPr>
        <p:blipFill>
          <a:blip r:embed="rId1"/>
          <a:stretch>
            <a:fillRect/>
          </a:stretch>
        </p:blipFill>
        <p:spPr>
          <a:xfrm>
            <a:off x="5013960" y="2659975"/>
            <a:ext cx="4602480" cy="4602480"/>
          </a:xfrm>
          <a:prstGeom prst="rect">
            <a:avLst/>
          </a:prstGeom>
        </p:spPr>
      </p:pic>
      <p:pic>
        <p:nvPicPr>
          <p:cNvPr id="7" name="Image 1" descr="preencoded.png">    </p:cNvPr>
          <p:cNvPicPr>
            <a:picLocks noChangeAspect="1"/>
          </p:cNvPicPr>
          <p:nvPr/>
        </p:nvPicPr>
        <p:blipFill>
          <a:blip r:embed="rId2"/>
          <a:stretch>
            <a:fillRect/>
          </a:stretch>
        </p:blipFill>
        <p:spPr>
          <a:xfrm>
            <a:off x="5546050" y="4763453"/>
            <a:ext cx="316349" cy="395526"/>
          </a:xfrm>
          <a:prstGeom prst="rect">
            <a:avLst/>
          </a:prstGeom>
        </p:spPr>
      </p:pic>
      <p:sp>
        <p:nvSpPr>
          <p:cNvPr id="8" name="Text 4"/>
          <p:cNvSpPr/>
          <p:nvPr/>
        </p:nvSpPr>
        <p:spPr>
          <a:xfrm>
            <a:off x="9933623" y="2290882"/>
            <a:ext cx="3956685" cy="693658"/>
          </a:xfrm>
          <a:prstGeom prst="rect">
            <a:avLst/>
          </a:prstGeom>
          <a:noFill/>
          <a:ln/>
        </p:spPr>
        <p:txBody>
          <a:bodyPr wrap="square" lIns="0" tIns="0" rIns="0" bIns="0" rtlCol="0" anchor="t"/>
          <a:lstStyle/>
          <a:p>
            <a:pPr algn="l" indent="0" marL="0">
              <a:lnSpc>
                <a:spcPts val="2700"/>
              </a:lnSpc>
              <a:buNone/>
            </a:pPr>
            <a:r>
              <a:rPr lang="en-US" sz="2150" dirty="0">
                <a:solidFill>
                  <a:srgbClr val="383838"/>
                </a:solidFill>
                <a:latin typeface="PT Serif" pitchFamily="34" charset="0"/>
                <a:ea typeface="PT Serif" pitchFamily="34" charset="-122"/>
                <a:cs typeface="PT Serif" pitchFamily="34" charset="-120"/>
              </a:rPr>
              <a:t>Accurate Machine Learning Forecasts</a:t>
            </a:r>
            <a:endParaRPr lang="en-US" sz="2150" dirty="0"/>
          </a:p>
        </p:txBody>
      </p:sp>
      <p:sp>
        <p:nvSpPr>
          <p:cNvPr id="9" name="Text 5"/>
          <p:cNvSpPr/>
          <p:nvPr/>
        </p:nvSpPr>
        <p:spPr>
          <a:xfrm>
            <a:off x="9933623" y="3111341"/>
            <a:ext cx="3956685" cy="1691283"/>
          </a:xfrm>
          <a:prstGeom prst="rect">
            <a:avLst/>
          </a:prstGeom>
          <a:noFill/>
          <a:ln/>
        </p:spPr>
        <p:txBody>
          <a:bodyPr wrap="square" lIns="0" tIns="0" rIns="0" bIns="0" rtlCol="0" anchor="t"/>
          <a:lstStyle/>
          <a:p>
            <a:pPr algn="l" indent="0" marL="0">
              <a:lnSpc>
                <a:spcPts val="2650"/>
              </a:lnSpc>
              <a:buNone/>
            </a:pPr>
            <a:r>
              <a:rPr lang="en-US" sz="1650" dirty="0">
                <a:solidFill>
                  <a:srgbClr val="383838"/>
                </a:solidFill>
                <a:latin typeface="DM Sans" pitchFamily="34" charset="0"/>
                <a:ea typeface="DM Sans" pitchFamily="34" charset="-122"/>
                <a:cs typeface="DM Sans" pitchFamily="34" charset="-120"/>
              </a:rPr>
              <a:t>Development and deployment of highly accurate machine learning models, providing reliable real estate price predictions to support informed decision-making.</a:t>
            </a:r>
            <a:endParaRPr lang="en-US" sz="1650" dirty="0"/>
          </a:p>
        </p:txBody>
      </p:sp>
      <p:pic>
        <p:nvPicPr>
          <p:cNvPr id="10" name="Image 2" descr="preencoded.png">    </p:cNvPr>
          <p:cNvPicPr>
            <a:picLocks noChangeAspect="1"/>
          </p:cNvPicPr>
          <p:nvPr/>
        </p:nvPicPr>
        <p:blipFill>
          <a:blip r:embed="rId3"/>
          <a:stretch>
            <a:fillRect/>
          </a:stretch>
        </p:blipFill>
        <p:spPr>
          <a:xfrm>
            <a:off x="5013960" y="2659975"/>
            <a:ext cx="4602480" cy="4602480"/>
          </a:xfrm>
          <a:prstGeom prst="rect">
            <a:avLst/>
          </a:prstGeom>
        </p:spPr>
      </p:pic>
      <p:pic>
        <p:nvPicPr>
          <p:cNvPr id="11" name="Image 3" descr="preencoded.png">    </p:cNvPr>
          <p:cNvPicPr>
            <a:picLocks noChangeAspect="1"/>
          </p:cNvPicPr>
          <p:nvPr/>
        </p:nvPicPr>
        <p:blipFill>
          <a:blip r:embed="rId4"/>
          <a:stretch>
            <a:fillRect/>
          </a:stretch>
        </p:blipFill>
        <p:spPr>
          <a:xfrm>
            <a:off x="7962305" y="3368397"/>
            <a:ext cx="316349" cy="395526"/>
          </a:xfrm>
          <a:prstGeom prst="rect">
            <a:avLst/>
          </a:prstGeom>
        </p:spPr>
      </p:pic>
      <p:sp>
        <p:nvSpPr>
          <p:cNvPr id="12" name="Text 6"/>
          <p:cNvSpPr/>
          <p:nvPr/>
        </p:nvSpPr>
        <p:spPr>
          <a:xfrm>
            <a:off x="9933623" y="5119807"/>
            <a:ext cx="3956685" cy="693658"/>
          </a:xfrm>
          <a:prstGeom prst="rect">
            <a:avLst/>
          </a:prstGeom>
          <a:noFill/>
          <a:ln/>
        </p:spPr>
        <p:txBody>
          <a:bodyPr wrap="square" lIns="0" tIns="0" rIns="0" bIns="0" rtlCol="0" anchor="t"/>
          <a:lstStyle/>
          <a:p>
            <a:pPr algn="l" indent="0" marL="0">
              <a:lnSpc>
                <a:spcPts val="2700"/>
              </a:lnSpc>
              <a:buNone/>
            </a:pPr>
            <a:r>
              <a:rPr lang="en-US" sz="2150" dirty="0">
                <a:solidFill>
                  <a:srgbClr val="383838"/>
                </a:solidFill>
                <a:latin typeface="PT Serif" pitchFamily="34" charset="0"/>
                <a:ea typeface="PT Serif" pitchFamily="34" charset="-122"/>
                <a:cs typeface="PT Serif" pitchFamily="34" charset="-120"/>
              </a:rPr>
              <a:t>Interactive Power BI Dashboards</a:t>
            </a:r>
            <a:endParaRPr lang="en-US" sz="2150" dirty="0"/>
          </a:p>
        </p:txBody>
      </p:sp>
      <p:sp>
        <p:nvSpPr>
          <p:cNvPr id="13" name="Text 7"/>
          <p:cNvSpPr/>
          <p:nvPr/>
        </p:nvSpPr>
        <p:spPr>
          <a:xfrm>
            <a:off x="9933623" y="5940266"/>
            <a:ext cx="3956685" cy="1691283"/>
          </a:xfrm>
          <a:prstGeom prst="rect">
            <a:avLst/>
          </a:prstGeom>
          <a:noFill/>
          <a:ln/>
        </p:spPr>
        <p:txBody>
          <a:bodyPr wrap="square" lIns="0" tIns="0" rIns="0" bIns="0" rtlCol="0" anchor="t"/>
          <a:lstStyle/>
          <a:p>
            <a:pPr algn="l" indent="0" marL="0">
              <a:lnSpc>
                <a:spcPts val="2650"/>
              </a:lnSpc>
              <a:buNone/>
            </a:pPr>
            <a:r>
              <a:rPr lang="en-US" sz="1650" dirty="0">
                <a:solidFill>
                  <a:srgbClr val="383838"/>
                </a:solidFill>
                <a:latin typeface="DM Sans" pitchFamily="34" charset="0"/>
                <a:ea typeface="DM Sans" pitchFamily="34" charset="-122"/>
                <a:cs typeface="DM Sans" pitchFamily="34" charset="-120"/>
              </a:rPr>
              <a:t>Creation of intuitive and dynamic Power BI dashboards, offering comprehensive visualizations of market trends, prediction results, and key performance indicators for easy data exploration.</a:t>
            </a:r>
            <a:endParaRPr lang="en-US" sz="1650" dirty="0"/>
          </a:p>
        </p:txBody>
      </p:sp>
      <p:pic>
        <p:nvPicPr>
          <p:cNvPr id="14" name="Image 4" descr="preencoded.png">    </p:cNvPr>
          <p:cNvPicPr>
            <a:picLocks noChangeAspect="1"/>
          </p:cNvPicPr>
          <p:nvPr/>
        </p:nvPicPr>
        <p:blipFill>
          <a:blip r:embed="rId5"/>
          <a:stretch>
            <a:fillRect/>
          </a:stretch>
        </p:blipFill>
        <p:spPr>
          <a:xfrm>
            <a:off x="5013960" y="2659975"/>
            <a:ext cx="4602480" cy="4602480"/>
          </a:xfrm>
          <a:prstGeom prst="rect">
            <a:avLst/>
          </a:prstGeom>
        </p:spPr>
      </p:pic>
      <p:pic>
        <p:nvPicPr>
          <p:cNvPr id="15" name="Image 5" descr="preencoded.png">    </p:cNvPr>
          <p:cNvPicPr>
            <a:picLocks noChangeAspect="1"/>
          </p:cNvPicPr>
          <p:nvPr/>
        </p:nvPicPr>
        <p:blipFill>
          <a:blip r:embed="rId6"/>
          <a:stretch>
            <a:fillRect/>
          </a:stretch>
        </p:blipFill>
        <p:spPr>
          <a:xfrm>
            <a:off x="7962305" y="6158389"/>
            <a:ext cx="316349" cy="3955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14299" y="3408759"/>
            <a:ext cx="6801803" cy="595432"/>
          </a:xfrm>
          <a:prstGeom prst="rect">
            <a:avLst/>
          </a:prstGeom>
          <a:noFill/>
          <a:ln/>
        </p:spPr>
        <p:txBody>
          <a:bodyPr wrap="none" lIns="0" tIns="0" rIns="0" bIns="0" rtlCol="0" anchor="t"/>
          <a:lstStyle/>
          <a:p>
            <a:pPr algn="ctr" indent="0" marL="0">
              <a:lnSpc>
                <a:spcPts val="4650"/>
              </a:lnSpc>
              <a:buNone/>
            </a:pPr>
            <a:r>
              <a:rPr lang="en-US" sz="3750" b="1" dirty="0">
                <a:solidFill>
                  <a:srgbClr val="020202"/>
                </a:solidFill>
                <a:latin typeface="PT Serif" pitchFamily="34" charset="0"/>
                <a:ea typeface="PT Serif" pitchFamily="34" charset="-122"/>
                <a:cs typeface="PT Serif" pitchFamily="34" charset="-120"/>
              </a:rPr>
              <a:t>Thank you for your attention!</a:t>
            </a:r>
            <a:endParaRPr lang="en-US" sz="3750" dirty="0"/>
          </a:p>
        </p:txBody>
      </p:sp>
      <p:sp>
        <p:nvSpPr>
          <p:cNvPr id="3" name="Text 1"/>
          <p:cNvSpPr/>
          <p:nvPr/>
        </p:nvSpPr>
        <p:spPr>
          <a:xfrm>
            <a:off x="793790" y="445781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2025-07-15T20:31:56Z</dcterms:created>
  <dcterms:modified xsi:type="dcterms:W3CDTF">2025-07-15T20:31:56Z</dcterms:modified>
</cp:coreProperties>
</file>